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90" r:id="rId4"/>
    <p:sldId id="262" r:id="rId5"/>
    <p:sldId id="279" r:id="rId6"/>
    <p:sldId id="265" r:id="rId7"/>
    <p:sldId id="266" r:id="rId8"/>
    <p:sldId id="267" r:id="rId9"/>
    <p:sldId id="268" r:id="rId10"/>
    <p:sldId id="269" r:id="rId11"/>
    <p:sldId id="270" r:id="rId12"/>
    <p:sldId id="25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80" r:id="rId32"/>
    <p:sldId id="292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>
            <a:spLocks/>
          </p:cNvSpPr>
          <p:nvPr userDrawn="1"/>
        </p:nvSpPr>
        <p:spPr>
          <a:xfrm>
            <a:off x="6948862" y="6497960"/>
            <a:ext cx="216024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100" dirty="0" smtClean="0">
                <a:latin typeface="微软雅黑"/>
                <a:ea typeface="微软雅黑"/>
                <a:cs typeface="微软雅黑"/>
              </a:rPr>
              <a:t>北京国瑞硅谷科技股份有限公司</a:t>
            </a:r>
            <a:endParaRPr lang="zh-CN" altLang="en-US" sz="11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7092280" y="15195"/>
            <a:ext cx="1882552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4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绿色硅谷产品介绍</a:t>
            </a:r>
            <a:endParaRPr lang="zh-CN" altLang="en-US" sz="1400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>
            <a:spLocks/>
          </p:cNvSpPr>
          <p:nvPr userDrawn="1"/>
        </p:nvSpPr>
        <p:spPr>
          <a:xfrm>
            <a:off x="6948862" y="6497960"/>
            <a:ext cx="216024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100" dirty="0" smtClean="0">
                <a:latin typeface="微软雅黑"/>
                <a:ea typeface="微软雅黑"/>
                <a:cs typeface="微软雅黑"/>
              </a:rPr>
              <a:t>北京国瑞硅谷科技股份有限公司</a:t>
            </a:r>
            <a:endParaRPr lang="zh-CN" altLang="en-US" sz="11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7092280" y="15195"/>
            <a:ext cx="1882552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4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部分工程案例</a:t>
            </a:r>
            <a:endParaRPr lang="zh-CN" altLang="en-US" sz="1400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>
            <a:spLocks/>
          </p:cNvSpPr>
          <p:nvPr userDrawn="1"/>
        </p:nvSpPr>
        <p:spPr>
          <a:xfrm>
            <a:off x="6948862" y="6497960"/>
            <a:ext cx="216024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100" dirty="0" smtClean="0">
                <a:latin typeface="微软雅黑"/>
                <a:ea typeface="微软雅黑"/>
                <a:cs typeface="微软雅黑"/>
              </a:rPr>
              <a:t>北京国瑞硅谷科技股份有限公司</a:t>
            </a:r>
            <a:endParaRPr lang="zh-CN" altLang="en-US" sz="11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7092280" y="15195"/>
            <a:ext cx="1882552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4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售后服务</a:t>
            </a:r>
            <a:endParaRPr lang="zh-CN" altLang="en-US" sz="1400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2015-4-22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3501008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395288" y="1341438"/>
            <a:ext cx="8353425" cy="1727200"/>
          </a:xfrm>
        </p:spPr>
        <p:txBody>
          <a:bodyPr>
            <a:no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北京国瑞硅谷科</a:t>
            </a:r>
            <a:r>
              <a:rPr lang="zh-CN" altLang="en-US" sz="5400" b="1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技</a:t>
            </a:r>
            <a:r>
              <a:rPr lang="en-US" altLang="zh-CN" sz="5400" b="1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/>
            </a:r>
            <a:br>
              <a:rPr lang="en-US" altLang="zh-CN" sz="5400" b="1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</a:br>
            <a:r>
              <a:rPr lang="zh-CN" altLang="en-US" sz="5400" b="1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股份</a:t>
            </a:r>
            <a:r>
              <a:rPr lang="zh-CN" altLang="en-US" sz="5400" b="1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有限公司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371600" y="5949950"/>
            <a:ext cx="6400800" cy="574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400" dirty="0" smtClean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2015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年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4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月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22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日</a:t>
            </a:r>
            <a:endParaRPr lang="zh-CN" altLang="en-US" sz="2400" dirty="0">
              <a:solidFill>
                <a:schemeClr val="tx1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4" name="图片 3" descr="9885883_154029204000_2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912000" y="3573016"/>
            <a:ext cx="2232000" cy="1440000"/>
          </a:xfrm>
          <a:prstGeom prst="rect">
            <a:avLst/>
          </a:prstGeom>
        </p:spPr>
      </p:pic>
      <p:pic>
        <p:nvPicPr>
          <p:cNvPr id="5" name="图片 4" descr="9885883_220731615000_2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304000" y="3573016"/>
            <a:ext cx="2232000" cy="1440000"/>
          </a:xfrm>
          <a:prstGeom prst="rect">
            <a:avLst/>
          </a:prstGeom>
        </p:spPr>
      </p:pic>
      <p:pic>
        <p:nvPicPr>
          <p:cNvPr id="6" name="图片 5" descr="2531170_090038700002_2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08000" y="3573016"/>
            <a:ext cx="2232000" cy="1440000"/>
          </a:xfrm>
          <a:prstGeom prst="rect">
            <a:avLst/>
          </a:prstGeom>
        </p:spPr>
      </p:pic>
      <p:pic>
        <p:nvPicPr>
          <p:cNvPr id="7" name="图片 6" descr="1121_090141736121_2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3573016"/>
            <a:ext cx="2232000" cy="1440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7308304" y="1340768"/>
            <a:ext cx="1296144" cy="17526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产品型号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性能参数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特点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功能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适用范围</a:t>
            </a:r>
            <a:endParaRPr lang="zh-CN" altLang="en-US" sz="12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544" y="836712"/>
            <a:ext cx="173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六类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4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对双绞线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" name="图片 1" descr="IMG_51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95536" y="1556792"/>
            <a:ext cx="4677258" cy="4968552"/>
          </a:xfrm>
          <a:prstGeom prst="rect">
            <a:avLst/>
          </a:prstGeom>
        </p:spPr>
      </p:pic>
      <p:pic>
        <p:nvPicPr>
          <p:cNvPr id="4" name="图片 3" descr="IMG_518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724128" y="2924944"/>
            <a:ext cx="2413673" cy="35033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2046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7308304" y="1340768"/>
            <a:ext cx="1296144" cy="17526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产品型号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性能参数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特点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功能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适用范围</a:t>
            </a:r>
            <a:endParaRPr lang="zh-CN" altLang="en-US" sz="12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544" y="836712"/>
            <a:ext cx="173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六类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4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对双绞线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5" name="图片 4" descr="IMG_519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39552" y="1700807"/>
            <a:ext cx="5112568" cy="4513809"/>
          </a:xfrm>
          <a:prstGeom prst="rect">
            <a:avLst/>
          </a:prstGeom>
        </p:spPr>
      </p:pic>
      <p:pic>
        <p:nvPicPr>
          <p:cNvPr id="6" name="图片 5" descr="IMG_515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796137" y="3645024"/>
            <a:ext cx="3033644" cy="25822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9162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7544" y="83671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超五类跳线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9" name="图片 8" descr="IMG_568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7544" y="1772816"/>
            <a:ext cx="5093033" cy="4680520"/>
          </a:xfrm>
          <a:prstGeom prst="rect">
            <a:avLst/>
          </a:prstGeom>
        </p:spPr>
      </p:pic>
      <p:pic>
        <p:nvPicPr>
          <p:cNvPr id="11" name="图片 10" descr="IMG_563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724128" y="4193324"/>
            <a:ext cx="2963606" cy="2348972"/>
          </a:xfrm>
          <a:prstGeom prst="rect">
            <a:avLst/>
          </a:prstGeom>
        </p:spPr>
      </p:pic>
      <p:pic>
        <p:nvPicPr>
          <p:cNvPr id="12" name="图片 11" descr="IMG_564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084168" y="1340768"/>
            <a:ext cx="2751887" cy="26903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571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1520" y="2780928"/>
            <a:ext cx="4934556" cy="3840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7544" y="83671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六类跳线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3" name="图片 2" descr="IMG_577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652120" y="1340768"/>
            <a:ext cx="3283954" cy="2774682"/>
          </a:xfrm>
          <a:prstGeom prst="rect">
            <a:avLst/>
          </a:prstGeom>
        </p:spPr>
      </p:pic>
      <p:pic>
        <p:nvPicPr>
          <p:cNvPr id="4" name="图片 3" descr="IMG_576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652120" y="4178912"/>
            <a:ext cx="3270417" cy="22024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6754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7544" y="8367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光纤</a:t>
            </a:r>
            <a:endParaRPr kumimoji="1" lang="en-US" altLang="zh-CN" dirty="0" smtClean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5" name="图片 4" descr="IMG_612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7544" y="1700808"/>
            <a:ext cx="4077045" cy="1910262"/>
          </a:xfrm>
          <a:prstGeom prst="rect">
            <a:avLst/>
          </a:prstGeom>
        </p:spPr>
      </p:pic>
      <p:pic>
        <p:nvPicPr>
          <p:cNvPr id="6" name="图片 5" descr="IMG_616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11560" y="3933056"/>
            <a:ext cx="3643458" cy="2219706"/>
          </a:xfrm>
          <a:prstGeom prst="rect">
            <a:avLst/>
          </a:prstGeom>
        </p:spPr>
      </p:pic>
      <p:pic>
        <p:nvPicPr>
          <p:cNvPr id="7" name="图片 6" descr="IMG_62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860032" y="3573016"/>
            <a:ext cx="3815326" cy="2561994"/>
          </a:xfrm>
          <a:prstGeom prst="rect">
            <a:avLst/>
          </a:prstGeom>
        </p:spPr>
      </p:pic>
      <p:pic>
        <p:nvPicPr>
          <p:cNvPr id="9" name="图片 8" descr="IMG_620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829374" y="1340768"/>
            <a:ext cx="2575603" cy="2071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4007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IMG_649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860032" y="5037114"/>
            <a:ext cx="4283968" cy="148338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7544" y="8367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光纤</a:t>
            </a:r>
            <a:endParaRPr kumimoji="1" lang="en-US" altLang="zh-CN" dirty="0" smtClean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" name="图片 1" descr="IMG_622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95045" y="1196753"/>
            <a:ext cx="2184490" cy="1817686"/>
          </a:xfrm>
          <a:prstGeom prst="rect">
            <a:avLst/>
          </a:prstGeom>
        </p:spPr>
      </p:pic>
      <p:pic>
        <p:nvPicPr>
          <p:cNvPr id="3" name="图片 2" descr="IMG_625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95045" y="3068960"/>
            <a:ext cx="2157761" cy="1882390"/>
          </a:xfrm>
          <a:prstGeom prst="rect">
            <a:avLst/>
          </a:prstGeom>
        </p:spPr>
      </p:pic>
      <p:pic>
        <p:nvPicPr>
          <p:cNvPr id="4" name="图片 3" descr="IMG_628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55776" y="1196754"/>
            <a:ext cx="2184489" cy="1798241"/>
          </a:xfrm>
          <a:prstGeom prst="rect">
            <a:avLst/>
          </a:prstGeom>
        </p:spPr>
      </p:pic>
      <p:pic>
        <p:nvPicPr>
          <p:cNvPr id="10" name="图片 9" descr="IMG_6301 拷贝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55776" y="3071122"/>
            <a:ext cx="2184490" cy="1880769"/>
          </a:xfrm>
          <a:prstGeom prst="rect">
            <a:avLst/>
          </a:prstGeom>
        </p:spPr>
      </p:pic>
      <p:pic>
        <p:nvPicPr>
          <p:cNvPr id="11" name="图片 10" descr="IMG_6323 拷贝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860032" y="1196753"/>
            <a:ext cx="2033926" cy="1784295"/>
          </a:xfrm>
          <a:prstGeom prst="rect">
            <a:avLst/>
          </a:prstGeom>
        </p:spPr>
      </p:pic>
      <p:pic>
        <p:nvPicPr>
          <p:cNvPr id="12" name="图片 11" descr="IMG_6366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013592" y="1196752"/>
            <a:ext cx="2130408" cy="1872208"/>
          </a:xfrm>
          <a:prstGeom prst="rect">
            <a:avLst/>
          </a:prstGeom>
        </p:spPr>
      </p:pic>
      <p:pic>
        <p:nvPicPr>
          <p:cNvPr id="14" name="图片 13" descr="IMG_6391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860032" y="3068960"/>
            <a:ext cx="2088232" cy="1877498"/>
          </a:xfrm>
          <a:prstGeom prst="rect">
            <a:avLst/>
          </a:prstGeom>
        </p:spPr>
      </p:pic>
      <p:pic>
        <p:nvPicPr>
          <p:cNvPr id="15" name="图片 14" descr="IMG_6418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001417" y="3140968"/>
            <a:ext cx="2156850" cy="1844824"/>
          </a:xfrm>
          <a:prstGeom prst="rect">
            <a:avLst/>
          </a:prstGeom>
        </p:spPr>
      </p:pic>
      <p:pic>
        <p:nvPicPr>
          <p:cNvPr id="16" name="图片 15" descr="IMG_6510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23528" y="4941168"/>
            <a:ext cx="2152584" cy="1872208"/>
          </a:xfrm>
          <a:prstGeom prst="rect">
            <a:avLst/>
          </a:prstGeom>
        </p:spPr>
      </p:pic>
      <p:pic>
        <p:nvPicPr>
          <p:cNvPr id="17" name="图片 16" descr="IMG_6486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55776" y="5015770"/>
            <a:ext cx="2160240" cy="18422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964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7544" y="8367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配线架</a:t>
            </a:r>
            <a:endParaRPr kumimoji="1" lang="en-US" altLang="zh-CN" dirty="0" smtClean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5" name="图片 4" descr="IMG_527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79512" y="1556792"/>
            <a:ext cx="6948264" cy="2611173"/>
          </a:xfrm>
          <a:prstGeom prst="rect">
            <a:avLst/>
          </a:prstGeom>
        </p:spPr>
      </p:pic>
      <p:pic>
        <p:nvPicPr>
          <p:cNvPr id="6" name="图片 5" descr="IMG_528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1520" y="4077072"/>
            <a:ext cx="5652120" cy="2256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2201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7544" y="8367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配线架</a:t>
            </a:r>
            <a:endParaRPr kumimoji="1" lang="en-US" altLang="zh-CN" dirty="0" smtClean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" name="图片 1" descr="IMG_53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95536" y="1628800"/>
            <a:ext cx="7113184" cy="2814944"/>
          </a:xfrm>
          <a:prstGeom prst="rect">
            <a:avLst/>
          </a:prstGeom>
        </p:spPr>
      </p:pic>
      <p:pic>
        <p:nvPicPr>
          <p:cNvPr id="3" name="图片 2" descr="IMG_53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681067" y="3861048"/>
            <a:ext cx="5458829" cy="26949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6140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525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79512" y="1268760"/>
            <a:ext cx="8484949" cy="2988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7544" y="8367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配线架</a:t>
            </a:r>
            <a:endParaRPr kumimoji="1" lang="en-US" altLang="zh-CN" dirty="0" smtClean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4" name="图片 3" descr="IMG_52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9997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20670034">
            <a:off x="4026675" y="3067756"/>
            <a:ext cx="4604080" cy="34458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477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7544" y="8367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配线架</a:t>
            </a:r>
            <a:endParaRPr kumimoji="1" lang="en-US" altLang="zh-CN" dirty="0" smtClean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" name="图片 1" descr="IMG_542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7544" y="1268760"/>
            <a:ext cx="7086740" cy="2948785"/>
          </a:xfrm>
          <a:prstGeom prst="rect">
            <a:avLst/>
          </a:prstGeom>
        </p:spPr>
      </p:pic>
      <p:pic>
        <p:nvPicPr>
          <p:cNvPr id="3" name="图片 2" descr="IMG_54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923928" y="4005064"/>
            <a:ext cx="5235878" cy="2339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9906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660654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ctrTitle" idx="4294967295"/>
          </p:nvPr>
        </p:nvSpPr>
        <p:spPr>
          <a:xfrm>
            <a:off x="647700" y="4724400"/>
            <a:ext cx="7848600" cy="187325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250" dirty="0" smtClean="0">
                <a:latin typeface="微软雅黑"/>
                <a:ea typeface="微软雅黑"/>
                <a:cs typeface="微软雅黑"/>
              </a:rPr>
              <a:t>     </a:t>
            </a:r>
            <a:r>
              <a:rPr lang="zh-CN" altLang="en-US" sz="1250" dirty="0" smtClean="0">
                <a:latin typeface="微软雅黑"/>
                <a:ea typeface="微软雅黑"/>
                <a:cs typeface="微软雅黑"/>
              </a:rPr>
              <a:t>“</a:t>
            </a:r>
            <a:r>
              <a:rPr lang="zh-CN" altLang="en-US" sz="1250" dirty="0">
                <a:latin typeface="微软雅黑"/>
                <a:ea typeface="微软雅黑"/>
                <a:cs typeface="微软雅黑"/>
              </a:rPr>
              <a:t>绿色硅谷</a:t>
            </a:r>
            <a:r>
              <a:rPr lang="en-US" altLang="zh-CN" sz="1250" dirty="0">
                <a:latin typeface="微软雅黑"/>
                <a:ea typeface="微软雅黑"/>
                <a:cs typeface="微软雅黑"/>
              </a:rPr>
              <a:t>HONWEB”</a:t>
            </a:r>
            <a:r>
              <a:rPr lang="zh-CN" altLang="en-US" sz="1250" dirty="0">
                <a:latin typeface="微软雅黑"/>
                <a:ea typeface="微软雅黑"/>
                <a:cs typeface="微软雅黑"/>
              </a:rPr>
              <a:t>品牌系列产品于自</a:t>
            </a:r>
            <a:r>
              <a:rPr lang="en-US" altLang="zh-CN" sz="1250" dirty="0">
                <a:latin typeface="微软雅黑"/>
                <a:ea typeface="微软雅黑"/>
                <a:cs typeface="微软雅黑"/>
              </a:rPr>
              <a:t>2005</a:t>
            </a:r>
            <a:r>
              <a:rPr lang="zh-CN" altLang="en-US" sz="1250" dirty="0">
                <a:latin typeface="微软雅黑"/>
                <a:ea typeface="微软雅黑"/>
                <a:cs typeface="微软雅黑"/>
              </a:rPr>
              <a:t>年诞生至今，已在楼宇自控、互联网、金融、教育、军队数据化建设和制造、数据中心建设等领域拥有许多成功案例。北京国瑞硅谷科技股份有限公司作为“绿色硅谷</a:t>
            </a:r>
            <a:r>
              <a:rPr lang="en-US" altLang="zh-CN" sz="1250" dirty="0">
                <a:latin typeface="微软雅黑"/>
                <a:ea typeface="微软雅黑"/>
                <a:cs typeface="微软雅黑"/>
              </a:rPr>
              <a:t>HONWEB”</a:t>
            </a:r>
            <a:r>
              <a:rPr lang="zh-CN" altLang="en-US" sz="1250" dirty="0">
                <a:latin typeface="微软雅黑"/>
                <a:ea typeface="微软雅黑"/>
                <a:cs typeface="微软雅黑"/>
              </a:rPr>
              <a:t>系列产品的品牌拥有和运营公司，常年为客户提供优质的解决方案和良好的服务。公司已从以往承接各企事业单位，金融证券，新建办公楼宇等综合布线工程等，拓展为建筑物信息智能产品的大型行业网络产品开发、生产和销售企业。企业始终坚持以“奋发图强、团结合作、开拓创新、追求卓越”为目标创造更大的社会价值</a:t>
            </a:r>
            <a:r>
              <a:rPr lang="zh-CN" altLang="en-US" sz="1250" dirty="0" smtClean="0">
                <a:latin typeface="微软雅黑"/>
                <a:ea typeface="微软雅黑"/>
                <a:cs typeface="微软雅黑"/>
              </a:rPr>
              <a:t>。</a:t>
            </a:r>
            <a:endParaRPr lang="zh-CN" altLang="en-US" sz="1250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18" name="图片 17" descr="未标题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485" y="1268760"/>
            <a:ext cx="2795030" cy="1570150"/>
          </a:xfrm>
          <a:prstGeom prst="rect">
            <a:avLst/>
          </a:prstGeom>
        </p:spPr>
      </p:pic>
      <p:sp>
        <p:nvSpPr>
          <p:cNvPr id="19" name="标题 1"/>
          <p:cNvSpPr txBox="1">
            <a:spLocks/>
          </p:cNvSpPr>
          <p:nvPr/>
        </p:nvSpPr>
        <p:spPr>
          <a:xfrm>
            <a:off x="2411760" y="3119120"/>
            <a:ext cx="4320480" cy="525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50000"/>
              </a:lnSpc>
            </a:pP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智能综合布线专家</a:t>
            </a:r>
            <a:endParaRPr lang="zh-CN" altLang="en-US" sz="24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5613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19422_231419034489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581128"/>
            <a:ext cx="9144000" cy="1584176"/>
          </a:xfrm>
          <a:prstGeom prst="rect">
            <a:avLst/>
          </a:prstGeom>
          <a:solidFill>
            <a:schemeClr val="accent5">
              <a:lumMod val="7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57200" y="4797152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工程案例</a:t>
            </a:r>
            <a:endParaRPr lang="zh-CN" altLang="en-US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8" name="图片 7" descr="未标题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296144" cy="728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257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300192" y="764704"/>
            <a:ext cx="1980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国家体育场（鸟巢）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北京奥运大厦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北京国奥村运动员公寓</a:t>
            </a:r>
          </a:p>
        </p:txBody>
      </p:sp>
      <p:pic>
        <p:nvPicPr>
          <p:cNvPr id="9" name="图片 8" descr="9421734_212820873000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3732786"/>
            <a:ext cx="6156176" cy="2770279"/>
          </a:xfrm>
          <a:prstGeom prst="rect">
            <a:avLst/>
          </a:prstGeom>
        </p:spPr>
      </p:pic>
      <p:pic>
        <p:nvPicPr>
          <p:cNvPr id="10" name="图片 9" descr="3c70364b51fedeb783372787147e1dd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44" y="2420888"/>
            <a:ext cx="2895356" cy="4073154"/>
          </a:xfrm>
          <a:prstGeom prst="rect">
            <a:avLst/>
          </a:prstGeom>
        </p:spPr>
      </p:pic>
      <p:pic>
        <p:nvPicPr>
          <p:cNvPr id="11" name="图片 10" descr="11749004_171553674125_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043608" y="733336"/>
            <a:ext cx="5101645" cy="2924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429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948264" y="620688"/>
            <a:ext cx="198002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北京银行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中国银行山西临汾支行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广州光大银行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中国建设银行新得支行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中国建设银行惠州支行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中国民生银行数据中心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加拿大帝国商业银行</a:t>
            </a:r>
          </a:p>
        </p:txBody>
      </p:sp>
      <p:pic>
        <p:nvPicPr>
          <p:cNvPr id="2" name="图片 1" descr="9129085_162733948000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620688"/>
            <a:ext cx="4139952" cy="5944256"/>
          </a:xfrm>
          <a:prstGeom prst="rect">
            <a:avLst/>
          </a:prstGeom>
        </p:spPr>
      </p:pic>
      <p:pic>
        <p:nvPicPr>
          <p:cNvPr id="3" name="图片 2" descr="65ae152def4b229510ffeb89ed217d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4077072"/>
            <a:ext cx="3657600" cy="2487168"/>
          </a:xfrm>
          <a:prstGeom prst="rect">
            <a:avLst/>
          </a:prstGeom>
        </p:spPr>
      </p:pic>
      <p:pic>
        <p:nvPicPr>
          <p:cNvPr id="4" name="图片 3" descr="52a8c02e590bc7369d3d8e9b3f0d05c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620688"/>
            <a:ext cx="2512758" cy="3350344"/>
          </a:xfrm>
          <a:prstGeom prst="rect">
            <a:avLst/>
          </a:prstGeom>
        </p:spPr>
      </p:pic>
      <p:pic>
        <p:nvPicPr>
          <p:cNvPr id="5" name="图片 4" descr="49236071ccc2787ddbc1610461a6bb4f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2216219"/>
            <a:ext cx="2339752" cy="17548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5474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79512" y="620688"/>
            <a:ext cx="2839239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滨州市阳信一中校园网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北京市东城区教委所属中小学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滨州市教育学院校园网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淄博学院校园网络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淄博市理工大学校园网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北京科技大学研究生公寓</a:t>
            </a:r>
            <a:r>
              <a:rPr kumimoji="1" lang="en-US" altLang="zh-CN" sz="1400" dirty="0">
                <a:latin typeface="微软雅黑"/>
                <a:ea typeface="微软雅黑"/>
                <a:cs typeface="微软雅黑"/>
              </a:rPr>
              <a:t>421</a:t>
            </a:r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工程</a:t>
            </a:r>
          </a:p>
          <a:p>
            <a:r>
              <a:rPr kumimoji="1" lang="zh-CN" altLang="en-US" sz="1400" dirty="0" smtClean="0">
                <a:latin typeface="微软雅黑"/>
                <a:ea typeface="微软雅黑"/>
                <a:cs typeface="微软雅黑"/>
              </a:rPr>
              <a:t>北京化工大学</a:t>
            </a:r>
            <a:endParaRPr kumimoji="1" lang="zh-CN" altLang="en-US" sz="1400" dirty="0">
              <a:latin typeface="微软雅黑"/>
              <a:ea typeface="微软雅黑"/>
              <a:cs typeface="微软雅黑"/>
            </a:endParaRP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西南政法大学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汕头大学校园网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武汉体育学院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东北师范大学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兰州外国语学院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黑龙江工程学院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上海城市建设工程学院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青岛海军潜艇学院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苏州大学</a:t>
            </a:r>
          </a:p>
        </p:txBody>
      </p:sp>
      <p:pic>
        <p:nvPicPr>
          <p:cNvPr id="6" name="图片 5" descr="_c_3zedGFC7xkOiQH2Z6n0YnM7vdHhD80pluNGZueQVMFJ6Ez1rOFlzDWZmdSKq_0BNJSjOlHEzpEtbYb96d-5RzKqVrqCj3xl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131840" y="692695"/>
            <a:ext cx="6012160" cy="3265717"/>
          </a:xfrm>
          <a:prstGeom prst="rect">
            <a:avLst/>
          </a:prstGeom>
        </p:spPr>
      </p:pic>
      <p:pic>
        <p:nvPicPr>
          <p:cNvPr id="7" name="图片 6" descr="7e40433182647e8a6e6427de446d49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862" y="4077072"/>
            <a:ext cx="3713138" cy="2434977"/>
          </a:xfrm>
          <a:prstGeom prst="rect">
            <a:avLst/>
          </a:prstGeom>
        </p:spPr>
      </p:pic>
      <p:pic>
        <p:nvPicPr>
          <p:cNvPr id="9" name="图片 8" descr="651837fe0d6c079e42ee23029b403d59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55776" y="4077072"/>
            <a:ext cx="2808827" cy="983701"/>
          </a:xfrm>
          <a:prstGeom prst="rect">
            <a:avLst/>
          </a:prstGeom>
        </p:spPr>
      </p:pic>
      <p:pic>
        <p:nvPicPr>
          <p:cNvPr id="10" name="图片 9" descr="b3f03165fb4ddddca121ac07b2e8562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55775" y="5150652"/>
            <a:ext cx="2811813" cy="1337786"/>
          </a:xfrm>
          <a:prstGeom prst="rect">
            <a:avLst/>
          </a:prstGeom>
        </p:spPr>
      </p:pic>
      <p:pic>
        <p:nvPicPr>
          <p:cNvPr id="11" name="图片 10" descr="db35c85fdc0301daeecac8b21d62a19c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07504" y="4688238"/>
            <a:ext cx="2362291" cy="1800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2300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79512" y="620688"/>
            <a:ext cx="21595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北京协和医院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北京大学医学部学生公寓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浙江宁波市医疗卫生局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潍坊青州荣军医院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唐山市妇幼保健院</a:t>
            </a:r>
          </a:p>
        </p:txBody>
      </p:sp>
      <p:pic>
        <p:nvPicPr>
          <p:cNvPr id="2" name="图片 1" descr="201309261432610161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971" y="1916832"/>
            <a:ext cx="6584029" cy="4392488"/>
          </a:xfrm>
          <a:prstGeom prst="rect">
            <a:avLst/>
          </a:prstGeom>
        </p:spPr>
      </p:pic>
      <p:pic>
        <p:nvPicPr>
          <p:cNvPr id="3" name="图片 2" descr="29babada585b33f752ad5ef457e38656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" y="4653136"/>
            <a:ext cx="2470480" cy="1686601"/>
          </a:xfrm>
          <a:prstGeom prst="rect">
            <a:avLst/>
          </a:prstGeom>
        </p:spPr>
      </p:pic>
      <p:pic>
        <p:nvPicPr>
          <p:cNvPr id="4" name="图片 3" descr="06efb95a7fe512a5e2cd58dfb80a004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" y="2951507"/>
            <a:ext cx="2483768" cy="1589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050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79512" y="620688"/>
            <a:ext cx="16209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</a:t>
            </a:r>
            <a:r>
              <a:rPr kumimoji="1" lang="en-US" altLang="zh-CN" sz="1400" dirty="0">
                <a:latin typeface="微软雅黑"/>
                <a:ea typeface="微软雅黑"/>
                <a:cs typeface="微软雅黑"/>
              </a:rPr>
              <a:t>120</a:t>
            </a:r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报警中心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上海市人民政府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长春市南关区政府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宣威市水务局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河北三河市国税局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大庆石油总局</a:t>
            </a:r>
          </a:p>
        </p:txBody>
      </p:sp>
      <p:pic>
        <p:nvPicPr>
          <p:cNvPr id="5" name="图片 4" descr="2013092614585357535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1520" y="2060848"/>
            <a:ext cx="5184576" cy="2949336"/>
          </a:xfrm>
          <a:prstGeom prst="rect">
            <a:avLst/>
          </a:prstGeom>
        </p:spPr>
      </p:pic>
      <p:pic>
        <p:nvPicPr>
          <p:cNvPr id="6" name="图片 5" descr="803c061bdbbaa18db1a0c08eddc4392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6178" y="2060848"/>
            <a:ext cx="3570586" cy="2949336"/>
          </a:xfrm>
          <a:prstGeom prst="rect">
            <a:avLst/>
          </a:prstGeom>
        </p:spPr>
      </p:pic>
      <p:pic>
        <p:nvPicPr>
          <p:cNvPr id="7" name="图片 6" descr="98f9fe63be0a97e37f234dc944cbaf6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7" y="5085184"/>
            <a:ext cx="2592289" cy="1728192"/>
          </a:xfrm>
          <a:prstGeom prst="rect">
            <a:avLst/>
          </a:prstGeom>
        </p:spPr>
      </p:pic>
      <p:pic>
        <p:nvPicPr>
          <p:cNvPr id="9" name="图片 8" descr="164b32dbe565ee37a3ba6f1457db004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078463"/>
            <a:ext cx="2520280" cy="1719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8600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79512" y="620688"/>
            <a:ext cx="233910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山西长治军区综合办公大楼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武警总队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森林武警办公楼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上海市空军警备区指挥所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天安门礼炮中队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上海市松江公安分局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云南省武警部队</a:t>
            </a:r>
          </a:p>
        </p:txBody>
      </p:sp>
      <p:pic>
        <p:nvPicPr>
          <p:cNvPr id="2" name="图片 1" descr="201309261505570857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276872"/>
            <a:ext cx="5715000" cy="4292600"/>
          </a:xfrm>
          <a:prstGeom prst="rect">
            <a:avLst/>
          </a:prstGeom>
        </p:spPr>
      </p:pic>
      <p:pic>
        <p:nvPicPr>
          <p:cNvPr id="3" name="图片 2" descr="3bb56337e68a542c78261d05ed45df6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052180" y="1916832"/>
            <a:ext cx="3091820" cy="1976523"/>
          </a:xfrm>
          <a:prstGeom prst="rect">
            <a:avLst/>
          </a:prstGeom>
        </p:spPr>
      </p:pic>
      <p:pic>
        <p:nvPicPr>
          <p:cNvPr id="4" name="图片 3" descr="7f91787a1a9a822652fe1c2c166da9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052180" y="3973558"/>
            <a:ext cx="3091820" cy="18215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8859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660232" y="620688"/>
            <a:ext cx="23391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胜利油田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北京奥林匹克花园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西单图书大厦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北京家乐福中关村店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聊城市临清交通局网络建设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聊城市荏平工商局网络建设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郑州市政府公开办公系统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滨州市工商局家属楼小区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杭州西湖区检察院大楼</a:t>
            </a:r>
          </a:p>
        </p:txBody>
      </p:sp>
      <p:pic>
        <p:nvPicPr>
          <p:cNvPr id="5" name="图片 4" descr="201309261510831083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172" y="2653562"/>
            <a:ext cx="5258387" cy="3943790"/>
          </a:xfrm>
          <a:prstGeom prst="rect">
            <a:avLst/>
          </a:prstGeom>
        </p:spPr>
      </p:pic>
      <p:pic>
        <p:nvPicPr>
          <p:cNvPr id="6" name="图片 5" descr="a976ac3d8466db0c8204f3c6dafe400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717032"/>
            <a:ext cx="3563888" cy="2430958"/>
          </a:xfrm>
          <a:prstGeom prst="rect">
            <a:avLst/>
          </a:prstGeom>
        </p:spPr>
      </p:pic>
      <p:pic>
        <p:nvPicPr>
          <p:cNvPr id="7" name="图片 6" descr="655fb12d6203be9a7f030df2238521d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340768"/>
            <a:ext cx="3563888" cy="2277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9942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660232" y="620688"/>
            <a:ext cx="12618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北京电视台</a:t>
            </a:r>
          </a:p>
          <a:p>
            <a:r>
              <a:rPr kumimoji="1" lang="zh-CN" altLang="en-US" sz="1400" dirty="0" smtClean="0">
                <a:latin typeface="微软雅黑"/>
                <a:ea typeface="微软雅黑"/>
                <a:cs typeface="微软雅黑"/>
              </a:rPr>
              <a:t>黑龙江电视</a:t>
            </a:r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台</a:t>
            </a:r>
          </a:p>
          <a:p>
            <a:r>
              <a:rPr kumimoji="1" lang="en-US" altLang="zh-CN" sz="1400" dirty="0">
                <a:latin typeface="微软雅黑"/>
                <a:ea typeface="微软雅黑"/>
                <a:cs typeface="微软雅黑"/>
              </a:rPr>
              <a:t>263</a:t>
            </a:r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机房</a:t>
            </a:r>
          </a:p>
          <a:p>
            <a:r>
              <a:rPr kumimoji="1" lang="en-US" altLang="zh-CN" sz="1400" dirty="0">
                <a:latin typeface="微软雅黑"/>
                <a:ea typeface="微软雅黑"/>
                <a:cs typeface="微软雅黑"/>
              </a:rPr>
              <a:t>360</a:t>
            </a:r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机房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搜狐机房建设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百度机房建设</a:t>
            </a:r>
          </a:p>
        </p:txBody>
      </p:sp>
      <p:pic>
        <p:nvPicPr>
          <p:cNvPr id="2" name="图片 1" descr="201309261520361236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448"/>
            <a:ext cx="4032448" cy="6045720"/>
          </a:xfrm>
          <a:prstGeom prst="rect">
            <a:avLst/>
          </a:prstGeom>
        </p:spPr>
      </p:pic>
      <p:pic>
        <p:nvPicPr>
          <p:cNvPr id="3" name="图片 2" descr="cb08505ef1d32f52cf2bc121ebe675c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499992" y="4346983"/>
            <a:ext cx="3888432" cy="2141454"/>
          </a:xfrm>
          <a:prstGeom prst="rect">
            <a:avLst/>
          </a:prstGeom>
        </p:spPr>
      </p:pic>
      <p:pic>
        <p:nvPicPr>
          <p:cNvPr id="4" name="图片 3" descr="748d24f43bae4f596dfa6ed320eba8f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499992" y="2063601"/>
            <a:ext cx="3873843" cy="2198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2619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1520" y="620688"/>
            <a:ext cx="3954929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北京市二里庄电话局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中关村科贸大厦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北京鼎好电子商城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济宁电力公司网络改宗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临沂市苍山龙华电厂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广州城市运动会体育中心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上海市港务局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中科院植物所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哈尔滨欧洲新城小区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昆明国际花园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兰州蓝炼电信宽带小区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吐鲁番电信宽带小区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黑龙江电信宽带小区</a:t>
            </a:r>
          </a:p>
          <a:p>
            <a:r>
              <a:rPr kumimoji="1" lang="zh-CN" altLang="en-US" sz="1400" dirty="0">
                <a:latin typeface="微软雅黑"/>
                <a:ea typeface="微软雅黑"/>
                <a:cs typeface="微软雅黑"/>
              </a:rPr>
              <a:t>如家酒店淄博、德州、济南、菏泽分店网络建设</a:t>
            </a:r>
          </a:p>
        </p:txBody>
      </p:sp>
      <p:pic>
        <p:nvPicPr>
          <p:cNvPr id="5" name="图片 4" descr="612b0d0892caf18555889de10a0d011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80112" y="3717032"/>
            <a:ext cx="3100757" cy="2840853"/>
          </a:xfrm>
          <a:prstGeom prst="rect">
            <a:avLst/>
          </a:prstGeom>
        </p:spPr>
      </p:pic>
      <p:pic>
        <p:nvPicPr>
          <p:cNvPr id="6" name="图片 5" descr="0fe858b76bb75bf9ae57e8ba3bb1f63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66" y="732380"/>
            <a:ext cx="4800534" cy="2880320"/>
          </a:xfrm>
          <a:prstGeom prst="rect">
            <a:avLst/>
          </a:prstGeom>
        </p:spPr>
      </p:pic>
      <p:pic>
        <p:nvPicPr>
          <p:cNvPr id="7" name="图片 6" descr="a423ee3c1ff4b42510ffe13d96b9a08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560174" y="3736874"/>
            <a:ext cx="3895626" cy="2821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0355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E8573DC8868E11A920DEA9AA4D1C9F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2416033"/>
            <a:ext cx="5889328" cy="4452666"/>
          </a:xfrm>
          <a:prstGeom prst="rect">
            <a:avLst/>
          </a:prstGeom>
        </p:spPr>
      </p:pic>
      <p:pic>
        <p:nvPicPr>
          <p:cNvPr id="6" name="图片 5" descr="13EA78D77CADB56B9F917BBDAAF2A34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968360" y="4590792"/>
            <a:ext cx="3168352" cy="2277907"/>
          </a:xfrm>
          <a:prstGeom prst="rect">
            <a:avLst/>
          </a:prstGeom>
        </p:spPr>
      </p:pic>
      <p:pic>
        <p:nvPicPr>
          <p:cNvPr id="8" name="图片 7" descr="B26400A17F347CDE0B334D0FF508D22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968360" y="2416032"/>
            <a:ext cx="3168352" cy="209752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9512" y="548680"/>
            <a:ext cx="5762164" cy="1624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sz="1100" dirty="0">
                <a:latin typeface="微软雅黑"/>
                <a:ea typeface="微软雅黑"/>
                <a:cs typeface="微软雅黑"/>
              </a:rPr>
              <a:t>“绿色硅谷</a:t>
            </a:r>
            <a:r>
              <a:rPr lang="en-US" altLang="zh-CN" sz="1100" dirty="0">
                <a:latin typeface="微软雅黑"/>
                <a:ea typeface="微软雅黑"/>
                <a:cs typeface="微软雅黑"/>
              </a:rPr>
              <a:t>HONWEB”</a:t>
            </a:r>
            <a:r>
              <a:rPr lang="zh-CN" altLang="en-US" sz="1100" dirty="0">
                <a:latin typeface="微软雅黑"/>
                <a:ea typeface="微软雅黑"/>
                <a:cs typeface="微软雅黑"/>
              </a:rPr>
              <a:t>系列综合布线、互联网接入、安防产品研发、制造、销售、工程为主营项目，通过两年时间开发出四大类</a:t>
            </a:r>
            <a:r>
              <a:rPr lang="en-US" altLang="zh-CN" sz="1100" dirty="0">
                <a:latin typeface="微软雅黑"/>
                <a:ea typeface="微软雅黑"/>
                <a:cs typeface="微软雅黑"/>
              </a:rPr>
              <a:t>500</a:t>
            </a:r>
            <a:r>
              <a:rPr lang="zh-CN" altLang="en-US" sz="1100" dirty="0">
                <a:latin typeface="微软雅黑"/>
                <a:ea typeface="微软雅黑"/>
                <a:cs typeface="微软雅黑"/>
              </a:rPr>
              <a:t>多种产品。自</a:t>
            </a:r>
            <a:r>
              <a:rPr lang="en-US" altLang="zh-CN" sz="1100" dirty="0">
                <a:latin typeface="微软雅黑"/>
                <a:ea typeface="微软雅黑"/>
                <a:cs typeface="微软雅黑"/>
              </a:rPr>
              <a:t>2001</a:t>
            </a:r>
            <a:r>
              <a:rPr lang="zh-CN" altLang="en-US" sz="1100" dirty="0">
                <a:latin typeface="微软雅黑"/>
                <a:ea typeface="微软雅黑"/>
                <a:cs typeface="微软雅黑"/>
              </a:rPr>
              <a:t>年成立至今，始终坚持“开发以市场为导向，营销以服务为中心，管理以人才为本源”的经营理念，大力弘扬“敬业、勤奋、创造、奉献”的精神，在全体员工的共同努力下，企业不断发展成为拥有线、光缆制造生产线４条、接插件模块生产线</a:t>
            </a:r>
            <a:r>
              <a:rPr lang="en-US" altLang="zh-CN" sz="1100" dirty="0">
                <a:latin typeface="微软雅黑"/>
                <a:ea typeface="微软雅黑"/>
                <a:cs typeface="微软雅黑"/>
              </a:rPr>
              <a:t>2</a:t>
            </a:r>
            <a:r>
              <a:rPr lang="zh-CN" altLang="en-US" sz="1100" dirty="0">
                <a:latin typeface="微软雅黑"/>
                <a:ea typeface="微软雅黑"/>
                <a:cs typeface="微软雅黑"/>
              </a:rPr>
              <a:t>条及配线箱机柜生产线</a:t>
            </a:r>
            <a:r>
              <a:rPr lang="en-US" altLang="zh-CN" sz="1100" dirty="0">
                <a:latin typeface="微软雅黑"/>
                <a:ea typeface="微软雅黑"/>
                <a:cs typeface="微软雅黑"/>
              </a:rPr>
              <a:t>1</a:t>
            </a:r>
            <a:r>
              <a:rPr lang="zh-CN" altLang="en-US" sz="1100" dirty="0">
                <a:latin typeface="微软雅黑"/>
                <a:ea typeface="微软雅黑"/>
                <a:cs typeface="微软雅黑"/>
              </a:rPr>
              <a:t>条的综合布线制造商规模。营销网络遍布全国</a:t>
            </a:r>
            <a:r>
              <a:rPr lang="en-US" altLang="zh-CN" sz="1100" dirty="0">
                <a:latin typeface="微软雅黑"/>
                <a:ea typeface="微软雅黑"/>
                <a:cs typeface="微软雅黑"/>
              </a:rPr>
              <a:t>12</a:t>
            </a:r>
            <a:r>
              <a:rPr lang="zh-CN" altLang="en-US" sz="1100" dirty="0">
                <a:latin typeface="微软雅黑"/>
                <a:ea typeface="微软雅黑"/>
                <a:cs typeface="微软雅黑"/>
              </a:rPr>
              <a:t>大省区</a:t>
            </a:r>
            <a:r>
              <a:rPr lang="en-US" altLang="zh-CN" sz="1100" dirty="0">
                <a:latin typeface="微软雅黑"/>
                <a:ea typeface="微软雅黑"/>
                <a:cs typeface="微软雅黑"/>
              </a:rPr>
              <a:t>40</a:t>
            </a:r>
            <a:r>
              <a:rPr lang="zh-CN" altLang="en-US" sz="1100" dirty="0">
                <a:latin typeface="微软雅黑"/>
                <a:ea typeface="微软雅黑"/>
                <a:cs typeface="微软雅黑"/>
              </a:rPr>
              <a:t>个城市及若干县级城市，以其优良的产品、专业的技术和完善的服务，在同类行业中占据了不可替代的领先地位。</a:t>
            </a:r>
            <a:endParaRPr kumimoji="1" lang="zh-CN" altLang="en-US" sz="1100" dirty="0"/>
          </a:p>
        </p:txBody>
      </p:sp>
      <p:pic>
        <p:nvPicPr>
          <p:cNvPr id="16" name="图片 15" descr="未标题-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332656"/>
            <a:ext cx="1922726" cy="1080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4336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20844_160946083212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581128"/>
            <a:ext cx="9144000" cy="1584176"/>
          </a:xfrm>
          <a:prstGeom prst="rect">
            <a:avLst/>
          </a:prstGeom>
          <a:solidFill>
            <a:schemeClr val="accent5">
              <a:lumMod val="7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57200" y="4797152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售后服务</a:t>
            </a:r>
            <a:endParaRPr lang="zh-CN" altLang="en-US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8" name="图片 7" descr="未标题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296144" cy="728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7155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fd5d234037976f199b005781daae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645023"/>
            <a:ext cx="4248472" cy="2774711"/>
          </a:xfrm>
          <a:prstGeom prst="rect">
            <a:avLst/>
          </a:prstGeom>
        </p:spPr>
      </p:pic>
      <p:pic>
        <p:nvPicPr>
          <p:cNvPr id="4" name="图片 3" descr="ceb8d8997fedc3a7c9ce992085703d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651070"/>
            <a:ext cx="4104456" cy="2776842"/>
          </a:xfrm>
          <a:prstGeom prst="rect">
            <a:avLst/>
          </a:prstGeom>
        </p:spPr>
      </p:pic>
      <p:pic>
        <p:nvPicPr>
          <p:cNvPr id="6" name="图片 5" descr="014b97aa666fb04d6c44a8b6678065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764704"/>
            <a:ext cx="4104456" cy="2736304"/>
          </a:xfrm>
          <a:prstGeom prst="rect">
            <a:avLst/>
          </a:prstGeom>
        </p:spPr>
      </p:pic>
      <p:sp>
        <p:nvSpPr>
          <p:cNvPr id="7" name="文本框 7"/>
          <p:cNvSpPr txBox="1"/>
          <p:nvPr/>
        </p:nvSpPr>
        <p:spPr>
          <a:xfrm>
            <a:off x="251520" y="692696"/>
            <a:ext cx="30243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北京区四家售后服务中心</a:t>
            </a:r>
            <a:endParaRPr kumimoji="1" lang="en-US" altLang="zh-CN" dirty="0" smtClean="0"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实行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3*8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小时售后接洽</a:t>
            </a:r>
            <a:endParaRPr kumimoji="1" lang="en-US" altLang="zh-CN" dirty="0" smtClean="0">
              <a:latin typeface="微软雅黑"/>
              <a:ea typeface="微软雅黑"/>
              <a:cs typeface="微软雅黑"/>
            </a:endParaRPr>
          </a:p>
          <a:p>
            <a:endParaRPr kumimoji="1" lang="zh-CN" altLang="en-US" sz="14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6532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2547664"/>
            <a:ext cx="9144000" cy="9405664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502720" y="2492896"/>
            <a:ext cx="2185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谢   谢</a:t>
            </a:r>
            <a:endParaRPr lang="zh-CN" alt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9885883_220700695000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052736"/>
            <a:ext cx="4211960" cy="213285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251520" y="1268760"/>
            <a:ext cx="4032448" cy="165618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 smtClean="0"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1600" dirty="0" smtClean="0">
                <a:latin typeface="微软雅黑"/>
                <a:ea typeface="微软雅黑"/>
                <a:cs typeface="微软雅黑"/>
              </a:rPr>
              <a:t>     </a:t>
            </a:r>
            <a:r>
              <a:rPr lang="zh-CN" altLang="en-US" sz="1600" dirty="0" smtClean="0">
                <a:latin typeface="微软雅黑"/>
                <a:ea typeface="微软雅黑"/>
                <a:cs typeface="微软雅黑"/>
              </a:rPr>
              <a:t>“</a:t>
            </a:r>
            <a:r>
              <a:rPr lang="zh-CN" altLang="en-US" sz="1600" dirty="0">
                <a:latin typeface="微软雅黑"/>
                <a:ea typeface="微软雅黑"/>
                <a:cs typeface="微软雅黑"/>
              </a:rPr>
              <a:t>绿色硅谷</a:t>
            </a:r>
            <a:r>
              <a:rPr lang="en-US" altLang="zh-CN" sz="1600" dirty="0">
                <a:latin typeface="微软雅黑"/>
                <a:ea typeface="微软雅黑"/>
                <a:cs typeface="微软雅黑"/>
              </a:rPr>
              <a:t>HONWEB”</a:t>
            </a:r>
            <a:r>
              <a:rPr lang="zh-CN" altLang="en-US" sz="1600" dirty="0">
                <a:latin typeface="微软雅黑"/>
                <a:ea typeface="微软雅黑"/>
                <a:cs typeface="微软雅黑"/>
              </a:rPr>
              <a:t>系列产品不满足于现有成绩，一直以成为“中国信息产业产品的领导者”的目标而努力奋进。我们始终本着“服务第一”的原则，愿与新老朋友共创辉煌。</a:t>
            </a:r>
          </a:p>
        </p:txBody>
      </p:sp>
    </p:spTree>
    <p:extLst>
      <p:ext uri="{BB962C8B-B14F-4D97-AF65-F5344CB8AC3E}">
        <p14:creationId xmlns="" xmlns:p14="http://schemas.microsoft.com/office/powerpoint/2010/main" val="3331334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885883_215603310000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581128"/>
            <a:ext cx="9144000" cy="1584176"/>
          </a:xfrm>
          <a:prstGeom prst="rect">
            <a:avLst/>
          </a:prstGeom>
          <a:solidFill>
            <a:schemeClr val="accent5">
              <a:lumMod val="7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57200" y="4797152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产品介绍</a:t>
            </a:r>
            <a:endParaRPr lang="zh-CN" altLang="en-US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5" name="图片 4" descr="未标题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296144" cy="728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3374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7308304" y="1340768"/>
            <a:ext cx="1296144" cy="17526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产品型号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性能参数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特点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功能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适用范围</a:t>
            </a:r>
            <a:endParaRPr lang="zh-CN" altLang="en-US" sz="12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544" y="83671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超五类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2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对双绞线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" name="图片 1" descr="pic-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7544" y="1772816"/>
            <a:ext cx="4284829" cy="4247397"/>
          </a:xfrm>
          <a:prstGeom prst="rect">
            <a:avLst/>
          </a:prstGeom>
        </p:spPr>
      </p:pic>
      <p:pic>
        <p:nvPicPr>
          <p:cNvPr id="4" name="图片 3" descr="pic-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364088" y="3356992"/>
            <a:ext cx="2646877" cy="26679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9144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7308304" y="1340768"/>
            <a:ext cx="1296144" cy="17526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产品型号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性能参数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特点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功能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适用范围</a:t>
            </a:r>
            <a:endParaRPr lang="zh-CN" altLang="en-US" sz="12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544" y="83671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超五类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2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对双绞线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5" name="图片 4" descr="pic-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39552" y="1802147"/>
            <a:ext cx="5315100" cy="4366087"/>
          </a:xfrm>
          <a:prstGeom prst="rect">
            <a:avLst/>
          </a:prstGeom>
        </p:spPr>
      </p:pic>
      <p:pic>
        <p:nvPicPr>
          <p:cNvPr id="6" name="图片 5" descr="pic-1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940152" y="4653136"/>
            <a:ext cx="2925536" cy="15150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6712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7308304" y="1340768"/>
            <a:ext cx="1296144" cy="17526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产品型号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性能参数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特点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功能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适用范围</a:t>
            </a:r>
            <a:endParaRPr lang="zh-CN" altLang="en-US" sz="12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544" y="83671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超五类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4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对双绞线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" name="图片 1" descr="IMG_516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7544" y="1556792"/>
            <a:ext cx="3212540" cy="4919726"/>
          </a:xfrm>
          <a:prstGeom prst="rect">
            <a:avLst/>
          </a:prstGeom>
        </p:spPr>
      </p:pic>
      <p:pic>
        <p:nvPicPr>
          <p:cNvPr id="4" name="图片 3" descr="IMG_517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067944" y="2791000"/>
            <a:ext cx="3637884" cy="36849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1075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7308304" y="1340768"/>
            <a:ext cx="1296144" cy="17526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产品型号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性能参数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特点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功能</a:t>
            </a:r>
            <a:endParaRPr lang="en-US" altLang="zh-CN" sz="1200" dirty="0" smtClean="0">
              <a:latin typeface="微软雅黑"/>
              <a:ea typeface="微软雅黑"/>
              <a:cs typeface="微软雅黑"/>
            </a:endParaRPr>
          </a:p>
          <a:p>
            <a:pPr marL="0" indent="0" algn="l">
              <a:buNone/>
            </a:pPr>
            <a:r>
              <a:rPr lang="zh-CN" altLang="en-US" sz="1200" dirty="0" smtClean="0">
                <a:latin typeface="微软雅黑"/>
                <a:ea typeface="微软雅黑"/>
                <a:cs typeface="微软雅黑"/>
              </a:rPr>
              <a:t>适用范围</a:t>
            </a:r>
            <a:endParaRPr lang="zh-CN" altLang="en-US" sz="12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544" y="83671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超五类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4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对双绞线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5" name="图片 4" descr="IMG_519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7544" y="1772816"/>
            <a:ext cx="4752528" cy="4695995"/>
          </a:xfrm>
          <a:prstGeom prst="rect">
            <a:avLst/>
          </a:prstGeom>
        </p:spPr>
      </p:pic>
      <p:pic>
        <p:nvPicPr>
          <p:cNvPr id="6" name="图片 5" descr="IMG_515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293096"/>
            <a:ext cx="3284582" cy="21897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4967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713</Words>
  <Application>Microsoft Office PowerPoint</Application>
  <PresentationFormat>全屏显示(4:3)</PresentationFormat>
  <Paragraphs>129</Paragraphs>
  <Slides>32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Office 主题</vt:lpstr>
      <vt:lpstr>北京国瑞硅谷科技 股份有限公司</vt:lpstr>
      <vt:lpstr>     “绿色硅谷HONWEB”品牌系列产品于自2005年诞生至今，已在楼宇自控、互联网、金融、教育、军队数据化建设和制造、数据中心建设等领域拥有许多成功案例。北京国瑞硅谷科技股份有限公司作为“绿色硅谷HONWEB”系列产品的品牌拥有和运营公司，常年为客户提供优质的解决方案和良好的服务。公司已从以往承接各企事业单位，金融证券，新建办公楼宇等综合布线工程等，拓展为建筑物信息智能产品的大型行业网络产品开发、生产和销售企业。企业始终坚持以“奋发图强、团结合作、开拓创新、追求卓越”为目标创造更大的社会价值。</vt:lpstr>
      <vt:lpstr>幻灯片 3</vt:lpstr>
      <vt:lpstr>      “绿色硅谷HONWEB”系列产品不满足于现有成绩，一直以成为“中国信息产业产品的领导者”的目标而努力奋进。我们始终本着“服务第一”的原则，愿与新老朋友共创辉煌。</vt:lpstr>
      <vt:lpstr>产品介绍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工程案例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售后服务</vt:lpstr>
      <vt:lpstr>幻灯片 31</vt:lpstr>
      <vt:lpstr>幻灯片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企业名称</dc:title>
  <dc:creator>Administrator</dc:creator>
  <cp:lastModifiedBy>微软用户</cp:lastModifiedBy>
  <cp:revision>44</cp:revision>
  <dcterms:created xsi:type="dcterms:W3CDTF">2015-04-09T06:49:26Z</dcterms:created>
  <dcterms:modified xsi:type="dcterms:W3CDTF">2015-04-22T00:25:48Z</dcterms:modified>
</cp:coreProperties>
</file>